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61" r:id="rId7"/>
    <p:sldId id="262" r:id="rId8"/>
    <p:sldId id="263" r:id="rId9"/>
    <p:sldId id="264" r:id="rId10"/>
    <p:sldId id="284" r:id="rId11"/>
    <p:sldId id="286" r:id="rId12"/>
    <p:sldId id="288" r:id="rId13"/>
    <p:sldId id="277" r:id="rId14"/>
    <p:sldId id="290" r:id="rId15"/>
    <p:sldId id="279" r:id="rId16"/>
    <p:sldId id="294" r:id="rId17"/>
    <p:sldId id="299" r:id="rId18"/>
    <p:sldId id="295" r:id="rId19"/>
    <p:sldId id="281" r:id="rId20"/>
    <p:sldId id="296" r:id="rId21"/>
    <p:sldId id="282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94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ugenia Galindez" userId="c1bbe336-7410-4038-aa31-625cab46f32d" providerId="ADAL" clId="{1AB71B4C-D8F2-48FF-921B-4382A9A7D680}"/>
    <pc:docChg chg="modSld">
      <pc:chgData name="Maria Eugenia Galindez" userId="c1bbe336-7410-4038-aa31-625cab46f32d" providerId="ADAL" clId="{1AB71B4C-D8F2-48FF-921B-4382A9A7D680}" dt="2020-08-01T19:59:39.078" v="0" actId="1036"/>
      <pc:docMkLst>
        <pc:docMk/>
      </pc:docMkLst>
      <pc:sldChg chg="modSp">
        <pc:chgData name="Maria Eugenia Galindez" userId="c1bbe336-7410-4038-aa31-625cab46f32d" providerId="ADAL" clId="{1AB71B4C-D8F2-48FF-921B-4382A9A7D680}" dt="2020-08-01T19:59:39.078" v="0" actId="1036"/>
        <pc:sldMkLst>
          <pc:docMk/>
          <pc:sldMk cId="3678614643" sldId="282"/>
        </pc:sldMkLst>
        <pc:picChg chg="mod">
          <ac:chgData name="Maria Eugenia Galindez" userId="c1bbe336-7410-4038-aa31-625cab46f32d" providerId="ADAL" clId="{1AB71B4C-D8F2-48FF-921B-4382A9A7D680}" dt="2020-08-01T19:59:39.078" v="0" actId="1036"/>
          <ac:picMkLst>
            <pc:docMk/>
            <pc:sldMk cId="3678614643" sldId="282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1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6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6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703C-6256-46AA-A595-BD113BEFBA9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19F42-87CD-4289-A667-F276AA85DC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emf"/><Relationship Id="rId4" Type="http://schemas.openxmlformats.org/officeDocument/2006/relationships/image" Target="../media/image2.em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4" y="1914525"/>
            <a:ext cx="10229850" cy="4943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9905" y="1906270"/>
            <a:ext cx="11411123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1.3.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Modernización del régimen y procedimientos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CONTRATACIONES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37610" y="2561431"/>
            <a:ext cx="811341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</a:t>
            </a:r>
            <a:r>
              <a:rPr lang="es-AR" sz="2000" b="1" dirty="0"/>
              <a:t>RÉGIMEN</a:t>
            </a:r>
            <a:r>
              <a:rPr lang="es-AR" sz="2000" dirty="0"/>
              <a:t> </a:t>
            </a:r>
            <a:r>
              <a:rPr lang="es-AR" dirty="0"/>
              <a:t>está desfasado con el de la </a:t>
            </a:r>
            <a:r>
              <a:rPr lang="es-AR" sz="2000" b="1" dirty="0"/>
              <a:t>ADMINISTRACIÓN PÚBLICA</a:t>
            </a:r>
            <a:r>
              <a:rPr lang="es-AR" b="1" dirty="0"/>
              <a:t>.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 </a:t>
            </a:r>
            <a:r>
              <a:rPr lang="es-AR" sz="2000" b="1" dirty="0"/>
              <a:t>REGISTRO DE PROVEEDORES</a:t>
            </a:r>
            <a:r>
              <a:rPr lang="es-AR" sz="2000" dirty="0"/>
              <a:t> </a:t>
            </a:r>
            <a:r>
              <a:rPr lang="es-AR" dirty="0"/>
              <a:t>es manual  y aún requiere inscripción presencial.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La </a:t>
            </a:r>
            <a:r>
              <a:rPr lang="es-AR" sz="2000" b="1" dirty="0"/>
              <a:t>PUBLICIDAD </a:t>
            </a:r>
            <a:r>
              <a:rPr lang="es-AR" dirty="0"/>
              <a:t>exigida solo alcanza al Boletín Oficial y a la prensa escrita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Las </a:t>
            </a:r>
            <a:r>
              <a:rPr lang="es-AR" sz="2000" b="1" dirty="0"/>
              <a:t>MODALIDADES CONTRACTUALES</a:t>
            </a:r>
            <a:r>
              <a:rPr lang="es-AR" sz="2000" dirty="0"/>
              <a:t> </a:t>
            </a:r>
            <a:r>
              <a:rPr lang="es-AR" dirty="0"/>
              <a:t>como </a:t>
            </a:r>
            <a:r>
              <a:rPr lang="es-AR" i="1" dirty="0"/>
              <a:t>“Contrato Llave en mano”, “Compra Consolidada”, “Proyecto integral”</a:t>
            </a:r>
            <a:r>
              <a:rPr lang="es-AR" dirty="0"/>
              <a:t>, no están previstas.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La </a:t>
            </a:r>
            <a:r>
              <a:rPr lang="es-AR" sz="2000" b="1" dirty="0"/>
              <a:t>REDETERMINACIÓN DE PRECIOS </a:t>
            </a:r>
            <a:r>
              <a:rPr lang="es-AR" dirty="0"/>
              <a:t>no está contemplada con un mecanismo formalizado.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El</a:t>
            </a:r>
            <a:r>
              <a:rPr lang="es-AR" sz="1600" dirty="0"/>
              <a:t> </a:t>
            </a:r>
            <a:r>
              <a:rPr lang="es-AR" sz="2000" b="1" dirty="0"/>
              <a:t>COMERCIO ELECTRÓNICO </a:t>
            </a:r>
            <a:r>
              <a:rPr lang="es-AR" dirty="0"/>
              <a:t>no está incluido como opción.</a:t>
            </a:r>
          </a:p>
          <a:p>
            <a:endParaRPr lang="es-AR" sz="1600" dirty="0"/>
          </a:p>
          <a:p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339905" y="5398130"/>
            <a:ext cx="114111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PROYECTO DE REGLAMENTO DE CONTRATACIONES DEL BNA</a:t>
            </a:r>
          </a:p>
          <a:p>
            <a:r>
              <a:rPr lang="es-MX" b="1" dirty="0"/>
              <a:t>MANUAL DE PROCEDIMIENTOS OPERATIVOS</a:t>
            </a:r>
          </a:p>
          <a:p>
            <a:r>
              <a:rPr lang="es-MX" b="1" dirty="0"/>
              <a:t>SISTEMA DE CONTRATACIONES ELECTRÓNICAS</a:t>
            </a:r>
            <a:r>
              <a:rPr lang="es-MX" dirty="0"/>
              <a:t> </a:t>
            </a:r>
          </a:p>
          <a:p>
            <a:r>
              <a:rPr lang="es-MX" b="1" dirty="0"/>
              <a:t>CAPACITACIÓN DEL PERSONAL</a:t>
            </a:r>
            <a:r>
              <a:rPr lang="es-MX" dirty="0"/>
              <a:t> </a:t>
            </a:r>
            <a:endParaRPr lang="en-U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3545277" y="2459831"/>
            <a:ext cx="609" cy="27775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5" y="2459831"/>
            <a:ext cx="3205372" cy="26201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417" y="4681809"/>
            <a:ext cx="1454153" cy="13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75" y="1906270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1.3.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Modernización del régimen y procedimientos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CONTRATACIONES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6868391" y="2578959"/>
            <a:ext cx="11128" cy="30283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23826" y="2501622"/>
            <a:ext cx="5251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Asistencia técnica de BANCO MUNDIAL</a:t>
            </a:r>
          </a:p>
          <a:p>
            <a:endParaRPr lang="es-MX" dirty="0"/>
          </a:p>
          <a:p>
            <a:r>
              <a:rPr lang="es-MX" dirty="0"/>
              <a:t>-    Departamento de contrataciones</a:t>
            </a:r>
          </a:p>
          <a:p>
            <a:pPr marL="285750" indent="-285750">
              <a:buFontTx/>
              <a:buChar char="-"/>
            </a:pPr>
            <a:r>
              <a:rPr lang="es-MX" dirty="0"/>
              <a:t>Sesiones de trabajo de experto de BM con Directorio y Alta Gerencia</a:t>
            </a:r>
          </a:p>
          <a:p>
            <a:pPr marL="285750" indent="-285750">
              <a:buFontTx/>
              <a:buChar char="-"/>
            </a:pPr>
            <a:r>
              <a:rPr lang="es-MX" dirty="0"/>
              <a:t>Informe de Diagnóstico inicial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476691" y="3378785"/>
            <a:ext cx="4476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Reglamento de Contrataciones del BNA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Manual de procedimientos operativos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Módulo teórico-práctico de capacitación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Sistema de contrataciones electrónicas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32" y="4466972"/>
            <a:ext cx="6162675" cy="18954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335520" y="2624320"/>
            <a:ext cx="44155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PRODUCTOS</a:t>
            </a:r>
            <a:endParaRPr lang="en-U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65" y="2578959"/>
            <a:ext cx="1550234" cy="14391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85080" y="5047769"/>
            <a:ext cx="476799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/>
              <a:t>En </a:t>
            </a:r>
            <a:r>
              <a:rPr lang="es-MX" b="1" dirty="0"/>
              <a:t>2020</a:t>
            </a:r>
            <a:r>
              <a:rPr lang="es-MX" dirty="0"/>
              <a:t> el BNA contratará </a:t>
            </a:r>
            <a:r>
              <a:rPr lang="es-MX" sz="2000" b="1" dirty="0"/>
              <a:t>BIENES y SERVICIOS</a:t>
            </a:r>
            <a:r>
              <a:rPr lang="es-MX" sz="2000" dirty="0"/>
              <a:t> </a:t>
            </a:r>
            <a:r>
              <a:rPr lang="es-MX" dirty="0"/>
              <a:t>por un total de </a:t>
            </a:r>
            <a:r>
              <a:rPr lang="es-MX" sz="2400" b="1" dirty="0"/>
              <a:t>$ 25.000 millones</a:t>
            </a:r>
            <a:r>
              <a:rPr lang="es-MX" sz="2400" dirty="0"/>
              <a:t>.</a:t>
            </a:r>
          </a:p>
          <a:p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7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74" y="1896795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2.1.</a:t>
            </a:r>
            <a:r>
              <a:rPr lang="es-MX" sz="2400" b="1" dirty="0">
                <a:solidFill>
                  <a:schemeClr val="bg1"/>
                </a:solidFill>
              </a:rPr>
              <a:t> Adquisición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PLATAFORMA DIGITAL OMNICANAL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83840" y="2757544"/>
            <a:ext cx="8821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Implementación de una </a:t>
            </a:r>
            <a:r>
              <a:rPr lang="es-AR" sz="2000" b="1" u="sng" dirty="0"/>
              <a:t>INFRAESTRUCTURA DIGITAL OMNICANAL </a:t>
            </a:r>
            <a:r>
              <a:rPr lang="es-AR" dirty="0"/>
              <a:t>como plataforma sobre la que se desarrollarán e integrarán los distintos servicios y canales generado una </a:t>
            </a:r>
            <a:r>
              <a:rPr lang="es-AR" b="1" u="sng" dirty="0"/>
              <a:t>única experiencia de usuario</a:t>
            </a:r>
            <a:r>
              <a:rPr lang="es-AR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5427" y="5781040"/>
            <a:ext cx="113256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PLATAFORMA DIGITAL IMPLEMENTADA</a:t>
            </a:r>
          </a:p>
          <a:p>
            <a:r>
              <a:rPr lang="es-MX" b="1" dirty="0"/>
              <a:t>PERSONAL CAPACITADO</a:t>
            </a:r>
            <a:endParaRPr lang="en-U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13" y="2565667"/>
            <a:ext cx="1532348" cy="300035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885440" y="375027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0" lvl="5" indent="-9144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AR" sz="2000" b="1" dirty="0"/>
              <a:t>Licencias.</a:t>
            </a:r>
          </a:p>
          <a:p>
            <a:pPr marL="1800000" lvl="5" indent="-9144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AR" sz="2000" b="1" dirty="0"/>
              <a:t>Servicios de soporte y mantenimiento.</a:t>
            </a:r>
          </a:p>
          <a:p>
            <a:pPr marL="1800000" lvl="5" indent="-9144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AR" sz="2000" b="1" dirty="0"/>
              <a:t>Implementación de la Solución.</a:t>
            </a:r>
          </a:p>
          <a:p>
            <a:pPr marL="1800000" lvl="5" indent="-9144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AR" sz="2000" b="1" dirty="0"/>
              <a:t>Capacitación a usuarios técnicos.</a:t>
            </a:r>
          </a:p>
          <a:p>
            <a:pPr marL="1800000" lvl="5" indent="-9144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s-AR" sz="2000" b="1" dirty="0"/>
              <a:t>Manuales para usuarios finales.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98" y="3733968"/>
            <a:ext cx="1761830" cy="183205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74" y="1988235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2.1. </a:t>
            </a:r>
            <a:r>
              <a:rPr lang="es-MX" sz="2400" b="1" dirty="0">
                <a:solidFill>
                  <a:schemeClr val="bg1"/>
                </a:solidFill>
              </a:rPr>
              <a:t>Adquisición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PLATAFORMA DIGITAL OMNICANAL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4173" y="2810649"/>
            <a:ext cx="580005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Lanzamiento de </a:t>
            </a:r>
            <a:r>
              <a:rPr lang="es-MX" sz="2000" b="1" dirty="0"/>
              <a:t>LICITACIÓN PÚBLICA INTERNACIONAL </a:t>
            </a:r>
            <a:r>
              <a:rPr lang="es-MX" dirty="0"/>
              <a:t>mediante el </a:t>
            </a:r>
            <a:r>
              <a:rPr lang="es-MX" i="1" dirty="0"/>
              <a:t>régimen de contrataciones del PNUD</a:t>
            </a:r>
            <a:endParaRPr lang="en-US" i="1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5852160" y="2756699"/>
            <a:ext cx="0" cy="369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59" y="3662005"/>
            <a:ext cx="2247900" cy="342900"/>
          </a:xfrm>
          <a:prstGeom prst="roundRect">
            <a:avLst>
              <a:gd name="adj" fmla="val 16667"/>
            </a:avLst>
          </a:prstGeom>
          <a:ln w="190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59" y="4508747"/>
            <a:ext cx="1333500" cy="1390650"/>
          </a:xfrm>
          <a:prstGeom prst="roundRect">
            <a:avLst>
              <a:gd name="adj" fmla="val 16667"/>
            </a:avLst>
          </a:prstGeom>
          <a:ln w="190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025" y="4377262"/>
            <a:ext cx="800100" cy="838200"/>
          </a:xfrm>
          <a:prstGeom prst="roundRect">
            <a:avLst>
              <a:gd name="adj" fmla="val 16667"/>
            </a:avLst>
          </a:prstGeom>
          <a:ln w="190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367" y="3528902"/>
            <a:ext cx="1409700" cy="990600"/>
          </a:xfrm>
          <a:prstGeom prst="roundRect">
            <a:avLst>
              <a:gd name="adj" fmla="val 16667"/>
            </a:avLst>
          </a:prstGeom>
          <a:ln w="190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425427" y="2756699"/>
            <a:ext cx="48374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RELEVAMIENTO INICIAL DE MERCADO</a:t>
            </a:r>
            <a:endParaRPr lang="en-U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603" y="4258556"/>
            <a:ext cx="1019775" cy="16408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630" y="3754002"/>
            <a:ext cx="3338664" cy="26499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8939" y="5249157"/>
            <a:ext cx="1819275" cy="457200"/>
          </a:xfrm>
          <a:prstGeom prst="roundRect">
            <a:avLst>
              <a:gd name="adj" fmla="val 16667"/>
            </a:avLst>
          </a:prstGeom>
          <a:ln w="190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308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74" y="1988235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2.2. </a:t>
            </a:r>
            <a:r>
              <a:rPr lang="es-MX" sz="2400" b="1" dirty="0">
                <a:solidFill>
                  <a:schemeClr val="bg1"/>
                </a:solidFill>
              </a:rPr>
              <a:t>Implementación de una solución para el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CONTROL DE FRAUDES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20" y="3312041"/>
            <a:ext cx="2137722" cy="2330890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2926080" y="2704450"/>
            <a:ext cx="0" cy="369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187619" y="2757544"/>
            <a:ext cx="8563409" cy="369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</a:rPr>
              <a:t>El BNA necesita un </a:t>
            </a:r>
            <a:r>
              <a:rPr lang="es-MX" b="1" dirty="0">
                <a:latin typeface="Calibri" panose="020F0502020204030204" pitchFamily="34" charset="0"/>
              </a:rPr>
              <a:t>SISTEMA DE MONITOREO TRANSACCIONAL ONLINE</a:t>
            </a:r>
            <a:endParaRPr lang="en-US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853" y="3239938"/>
            <a:ext cx="6065147" cy="337428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66031" y="3312041"/>
            <a:ext cx="193728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MX" b="1" dirty="0"/>
          </a:p>
          <a:p>
            <a:r>
              <a:rPr lang="es-MX" b="1" dirty="0"/>
              <a:t>Esquema funcional típico de un sistema de monitoreo bancario</a:t>
            </a:r>
          </a:p>
          <a:p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26820" y="5866953"/>
            <a:ext cx="684737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Lanzamiento de </a:t>
            </a:r>
            <a:r>
              <a:rPr lang="es-MX" sz="2000" b="1" dirty="0"/>
              <a:t>LICITACIÓN PÚBLICA INTERNACIONAL </a:t>
            </a:r>
            <a:r>
              <a:rPr lang="es-MX" dirty="0"/>
              <a:t>mediante el </a:t>
            </a:r>
            <a:r>
              <a:rPr lang="es-MX" i="1" dirty="0"/>
              <a:t>régimen de contrataciones del PNUD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954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75" y="1835150"/>
            <a:ext cx="11437154" cy="830997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2.3. </a:t>
            </a:r>
            <a:r>
              <a:rPr lang="es-MX" sz="2400" b="1" dirty="0">
                <a:solidFill>
                  <a:schemeClr val="bg1"/>
                </a:solidFill>
              </a:rPr>
              <a:t>Fortalecimiento del sistema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PREVENCIÓN y CONTROL DEL LAVADO DE ACTIVOS Y FINANCIAMIENTO DEL TERRORISMO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6080" y="2724631"/>
            <a:ext cx="93675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q"/>
            </a:pPr>
            <a:r>
              <a:rPr lang="es-MX" dirty="0"/>
              <a:t>Determinación de </a:t>
            </a:r>
            <a:r>
              <a:rPr lang="es-MX" sz="2000" b="1" dirty="0"/>
              <a:t>línea de base 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s-MX" sz="2000" b="1" dirty="0"/>
              <a:t>Optimización</a:t>
            </a:r>
            <a:r>
              <a:rPr lang="es-MX" dirty="0"/>
              <a:t> del sistema de monitoreo vigente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s-MX" sz="2000" b="1" dirty="0"/>
              <a:t>Digitalización</a:t>
            </a:r>
            <a:r>
              <a:rPr lang="es-MX" dirty="0"/>
              <a:t> de la documentación de clientes 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s-MX" sz="2000" b="1" dirty="0"/>
              <a:t>Capacitación</a:t>
            </a:r>
            <a:r>
              <a:rPr lang="es-MX" dirty="0"/>
              <a:t> continua del personal 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s-MX" dirty="0"/>
              <a:t>Incorporación de </a:t>
            </a:r>
            <a:r>
              <a:rPr lang="es-MX" sz="2000" b="1" dirty="0"/>
              <a:t>servidor de datos </a:t>
            </a:r>
            <a:r>
              <a:rPr lang="es-MX" dirty="0"/>
              <a:t>para el manejo de la información sensible </a:t>
            </a:r>
          </a:p>
          <a:p>
            <a:pPr marL="400050" indent="-400050">
              <a:buFont typeface="Wingdings" panose="05000000000000000000" pitchFamily="2" charset="2"/>
              <a:buChar char="q"/>
            </a:pPr>
            <a:r>
              <a:rPr lang="es-MX" dirty="0"/>
              <a:t>Elaboración de un </a:t>
            </a:r>
            <a:r>
              <a:rPr lang="es-MX" sz="2000" b="1" dirty="0"/>
              <a:t>documento consensuado</a:t>
            </a:r>
            <a:r>
              <a:rPr lang="es-MX" dirty="0"/>
              <a:t> dentro del BNA que contenga: </a:t>
            </a:r>
          </a:p>
          <a:p>
            <a:endParaRPr lang="es-MX" dirty="0"/>
          </a:p>
          <a:p>
            <a:pPr marL="742950" lvl="1" indent="-285750">
              <a:buFontTx/>
              <a:buChar char="-"/>
            </a:pPr>
            <a:r>
              <a:rPr lang="es-MX" dirty="0"/>
              <a:t>Definición de reglas unívocas e inflexibles de alta de datos en los distintos sistemas </a:t>
            </a:r>
          </a:p>
          <a:p>
            <a:pPr marL="742950" lvl="1" indent="-285750">
              <a:buFontTx/>
              <a:buChar char="-"/>
            </a:pPr>
            <a:r>
              <a:rPr lang="es-MX" dirty="0"/>
              <a:t>Un explicativo de los códigos asignados a las transacciones del BNA y su ABM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4" y="2889097"/>
            <a:ext cx="2371550" cy="118272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87703" y="42916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2804160" y="2826370"/>
            <a:ext cx="0" cy="36963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425427" y="5492143"/>
            <a:ext cx="113256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/>
              <a:t>ASISTENCIA TÉCNICA ESPECIALIZADA EN PLDFT </a:t>
            </a:r>
          </a:p>
          <a:p>
            <a:r>
              <a:rPr lang="es-AR" b="1" dirty="0"/>
              <a:t>UPGRADE DEL SISTEMA DE MONITOREO</a:t>
            </a:r>
          </a:p>
          <a:p>
            <a:r>
              <a:rPr lang="es-AR" b="1" dirty="0"/>
              <a:t>DIGITALIZACIÓN DOCUMENTAL</a:t>
            </a:r>
          </a:p>
          <a:p>
            <a:r>
              <a:rPr lang="es-AR" b="1" dirty="0"/>
              <a:t>INFRAESTRUCTURA PARA INFORMACION SENSIBLE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13" y="2778226"/>
            <a:ext cx="1402087" cy="11152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58" y="4123263"/>
            <a:ext cx="1348495" cy="1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1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74" y="2018467"/>
            <a:ext cx="11437153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2.4.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Auditoría integral de la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GESTIÓN DE LA SEGURIDAD DE LA INFORMACIÓN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37839" y="2764914"/>
            <a:ext cx="88249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Un sistema de </a:t>
            </a:r>
            <a:r>
              <a:rPr lang="es-AR" sz="2000" b="1" dirty="0"/>
              <a:t>gestión para la seguridad de la información</a:t>
            </a:r>
            <a:r>
              <a:rPr lang="es-AR" b="1" dirty="0"/>
              <a:t> </a:t>
            </a:r>
            <a:r>
              <a:rPr lang="es-AR" dirty="0"/>
              <a:t>se compone de procesos para implementar mejoras continuas tomando como base los riesgos.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7188" y="6143396"/>
            <a:ext cx="11325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GAP ANALYSIS y PLAN DE ACCIÓN PARA LA CERTIFICACIÓN ISO 27.001</a:t>
            </a:r>
            <a:endParaRPr lang="en-U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096660" y="3735400"/>
            <a:ext cx="84677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La norma </a:t>
            </a:r>
            <a:r>
              <a:rPr lang="es-AR" sz="2000" b="1" dirty="0"/>
              <a:t>ISO 27.001</a:t>
            </a:r>
            <a:r>
              <a:rPr lang="es-AR" b="1" dirty="0"/>
              <a:t> </a:t>
            </a:r>
            <a:r>
              <a:rPr lang="es-AR" dirty="0"/>
              <a:t>es el estándar de referencia internacional para certificar la seguridad de la información en las organizaciones. 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63" y="2764914"/>
            <a:ext cx="2622329" cy="244369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037839" y="4617611"/>
            <a:ext cx="52425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Debido a los millones de datos personales que gestiona el BNA de su cartera de clientes es crucial para el BNA contar con un </a:t>
            </a:r>
            <a:r>
              <a:rPr lang="es-AR" sz="2000" b="1" dirty="0"/>
              <a:t>diagnóstico de vulnerabilidades y propuestas de mejoras.</a:t>
            </a:r>
            <a:endParaRPr lang="en-US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41" y="4526345"/>
            <a:ext cx="3087891" cy="14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586" y="2691102"/>
            <a:ext cx="3249031" cy="105594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3874" y="2018467"/>
            <a:ext cx="11437153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2.4.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Auditoría integral de la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GESTIÓN DE LA SEGURIDAD DE LA INFORMACIÓN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5426" y="6037214"/>
            <a:ext cx="11325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GAP ANALYSIS y PLAN DE ACCIÓN PARA LA CERTIFICACIÓN ISO 27.001</a:t>
            </a:r>
          </a:p>
          <a:p>
            <a:r>
              <a:rPr lang="es-MX" b="1" dirty="0"/>
              <a:t>AUDITORIAS DE CERTIFICACIÓN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661179" y="3616754"/>
            <a:ext cx="4089846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s-MX" sz="2000" b="1" dirty="0"/>
          </a:p>
          <a:p>
            <a:r>
              <a:rPr lang="es-MX" sz="2000" b="1" dirty="0"/>
              <a:t>1. Auditoría preliminar (opcional)</a:t>
            </a:r>
          </a:p>
          <a:p>
            <a:r>
              <a:rPr lang="es-MX" sz="2000" b="1" dirty="0"/>
              <a:t>2. Auditoría de certificación. Etapa I</a:t>
            </a:r>
          </a:p>
          <a:p>
            <a:r>
              <a:rPr lang="es-MX" sz="2000" b="1" dirty="0"/>
              <a:t>3. Auditoría de certificación. Etapa II</a:t>
            </a:r>
          </a:p>
          <a:p>
            <a:endParaRPr lang="es-MX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26" y="2818008"/>
            <a:ext cx="6724865" cy="276414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6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13874" y="1876227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CRONOGRAMA GENERAL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4" y="2713554"/>
            <a:ext cx="11230313" cy="37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1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13874" y="1826483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PRESUPUESTO GENERAL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4" y="2434040"/>
            <a:ext cx="10794713" cy="41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6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2" y="3955070"/>
            <a:ext cx="3840168" cy="270821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4312" y="1866774"/>
            <a:ext cx="3840168" cy="523220"/>
          </a:xfrm>
          <a:prstGeom prst="rect">
            <a:avLst/>
          </a:prstGeom>
          <a:solidFill>
            <a:srgbClr val="017994"/>
          </a:solidFill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Diagnóstico de base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17" y="1846654"/>
            <a:ext cx="7718205" cy="50113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6" y="2641764"/>
            <a:ext cx="1175516" cy="11755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223" y="2708434"/>
            <a:ext cx="1004887" cy="100488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13874" y="449485"/>
            <a:ext cx="11693548" cy="1231106"/>
            <a:chOff x="313874" y="449485"/>
            <a:chExt cx="11693548" cy="1231106"/>
          </a:xfrm>
        </p:grpSpPr>
        <p:sp>
          <p:nvSpPr>
            <p:cNvPr id="13" name="CuadroTexto 12"/>
            <p:cNvSpPr txBox="1"/>
            <p:nvPr/>
          </p:nvSpPr>
          <p:spPr>
            <a:xfrm>
              <a:off x="1787703" y="449485"/>
              <a:ext cx="10219719" cy="12311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3200" b="1" dirty="0"/>
                <a:t>Proyecto de modernización del BANCO NACIÓN</a:t>
              </a:r>
            </a:p>
            <a:p>
              <a:r>
                <a:rPr lang="es-MX" sz="2400" dirty="0"/>
                <a:t>Período 2020 - 2023</a:t>
              </a:r>
            </a:p>
            <a:p>
              <a:endParaRPr lang="en-US" dirty="0"/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874" y="449485"/>
              <a:ext cx="1340265" cy="1195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74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818538" y="2037830"/>
            <a:ext cx="5932490" cy="707886"/>
          </a:xfrm>
          <a:prstGeom prst="rect">
            <a:avLst/>
          </a:prstGeom>
          <a:solidFill>
            <a:srgbClr val="017994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Entre OCT18 y OCT19 el share del BNA cayó de 15,8% a 13,8%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175" y="2909915"/>
            <a:ext cx="6005853" cy="33531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14" y="2975574"/>
            <a:ext cx="4628250" cy="344533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13875" y="2037830"/>
            <a:ext cx="5272160" cy="707886"/>
          </a:xfrm>
          <a:prstGeom prst="rect">
            <a:avLst/>
          </a:prstGeom>
          <a:solidFill>
            <a:srgbClr val="017994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Entre DIC 15 y SEP 19 el PN del BNA cayó en términos reales un 41,5 %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25600" y="6435767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dirty="0"/>
              <a:t>Proyecto PE BNA 2020-2024</a:t>
            </a:r>
            <a:endParaRPr lang="en-U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31735" y="6348299"/>
            <a:ext cx="464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dirty="0"/>
              <a:t>Proyecto PE BNA 2020-2024</a:t>
            </a:r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25427" y="2037830"/>
            <a:ext cx="5660413" cy="707886"/>
          </a:xfrm>
          <a:prstGeom prst="rect">
            <a:avLst/>
          </a:prstGeom>
          <a:solidFill>
            <a:srgbClr val="017994"/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La posición de capital del BNA cayó desde 223% en DIC 16 a 49,9% en DIC 19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08" y="3256200"/>
            <a:ext cx="5283920" cy="30056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28" y="3256200"/>
            <a:ext cx="6023532" cy="3060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467109" y="2034345"/>
            <a:ext cx="5283920" cy="707886"/>
          </a:xfrm>
          <a:prstGeom prst="rect">
            <a:avLst/>
          </a:prstGeom>
          <a:solidFill>
            <a:srgbClr val="017994"/>
          </a:solidFill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El ratio de irregularidad privada subió de 1,66% en DIC 18 a 4,63% en DIC 19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15054" y="1830729"/>
            <a:ext cx="11435974" cy="830997"/>
          </a:xfrm>
          <a:prstGeom prst="rect">
            <a:avLst/>
          </a:prstGeom>
          <a:solidFill>
            <a:srgbClr val="017994"/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El proyecto se estructura en torno a </a:t>
            </a:r>
            <a:r>
              <a:rPr lang="es-ES_tradnl" sz="2400" b="1" u="sng" dirty="0">
                <a:solidFill>
                  <a:schemeClr val="bg1"/>
                </a:solidFill>
              </a:rPr>
              <a:t>2 COMPONENTES</a:t>
            </a:r>
            <a:r>
              <a:rPr lang="es-ES_tradnl" sz="2400" b="1" dirty="0">
                <a:solidFill>
                  <a:schemeClr val="bg1"/>
                </a:solidFill>
              </a:rPr>
              <a:t> con </a:t>
            </a:r>
            <a:r>
              <a:rPr lang="es-ES_tradnl" sz="2400" b="1" u="sng" dirty="0">
                <a:solidFill>
                  <a:schemeClr val="bg1"/>
                </a:solidFill>
              </a:rPr>
              <a:t>7 ACTIVIDADES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4" y="2826341"/>
            <a:ext cx="11501590" cy="375733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13875" y="1926590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1.1.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Implementación de los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PRINCIPIOS DE BANCA RESPONSABLE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 ONU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73046" y="2539345"/>
            <a:ext cx="907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Suscripto por una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COALICIÓN INTERNACIONAL DE BANCOS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2019 </a:t>
            </a:r>
            <a:r>
              <a:rPr lang="es-AR" sz="16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(Hoy son 180).</a:t>
            </a:r>
            <a:endParaRPr lang="es-AR" i="1" dirty="0"/>
          </a:p>
        </p:txBody>
      </p:sp>
      <p:sp>
        <p:nvSpPr>
          <p:cNvPr id="7" name="Rectángulo 6"/>
          <p:cNvSpPr/>
          <p:nvPr/>
        </p:nvSpPr>
        <p:spPr>
          <a:xfrm>
            <a:off x="2683206" y="2885970"/>
            <a:ext cx="8756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Compromiso de </a:t>
            </a:r>
            <a:r>
              <a:rPr lang="es-AR" b="1" dirty="0"/>
              <a:t>ALINEAR ESTRATEGIAS DE NEGOCIOS </a:t>
            </a:r>
            <a:r>
              <a:rPr lang="es-AR" dirty="0"/>
              <a:t>con:</a:t>
            </a:r>
          </a:p>
          <a:p>
            <a:endParaRPr lang="es-AR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7" y="2630503"/>
            <a:ext cx="1454173" cy="135241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88969" y="6130308"/>
            <a:ext cx="113417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GAP ANALYSIS y PLAN DE ACCIÓN 2020 - 2023</a:t>
            </a:r>
            <a:endParaRPr lang="en-US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86" y="4394146"/>
            <a:ext cx="2125699" cy="107726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824" y="3936996"/>
            <a:ext cx="4080228" cy="2026390"/>
          </a:xfrm>
          <a:prstGeom prst="rect">
            <a:avLst/>
          </a:prstGeom>
        </p:spPr>
      </p:pic>
      <p:cxnSp>
        <p:nvCxnSpPr>
          <p:cNvPr id="15" name="Conector recto 14"/>
          <p:cNvCxnSpPr/>
          <p:nvPr/>
        </p:nvCxnSpPr>
        <p:spPr>
          <a:xfrm flipH="1">
            <a:off x="2480005" y="2610465"/>
            <a:ext cx="1" cy="3272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38" y="3844075"/>
            <a:ext cx="3813959" cy="217740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281060" y="3406830"/>
            <a:ext cx="382634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ACUERDO SOBRE CAMBIO CLIMÁTICO</a:t>
            </a:r>
            <a:endParaRPr lang="en-U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627069" y="3416574"/>
            <a:ext cx="409298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b="1" dirty="0"/>
              <a:t>OBJETIVOS DE DESARROLLO SOSTENIBLE</a:t>
            </a:r>
            <a:endParaRPr lang="en-U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313875" y="1926590"/>
            <a:ext cx="11437154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1.1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. Implementación de los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PRINCIPIOS DE BANCA RESPONSABLE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de ONU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7" y="2840345"/>
            <a:ext cx="1433338" cy="133303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69106" y="2436739"/>
            <a:ext cx="8473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ASISTENCIA TÉCNICA de UNEP-FI </a:t>
            </a:r>
          </a:p>
          <a:p>
            <a:endParaRPr lang="es-MX" b="1" dirty="0"/>
          </a:p>
          <a:p>
            <a:r>
              <a:rPr lang="es-MX" dirty="0"/>
              <a:t>-    Coordinación Regional AMERICA LATINA</a:t>
            </a:r>
          </a:p>
          <a:p>
            <a:pPr marL="285750" indent="-285750">
              <a:buFontTx/>
              <a:buChar char="-"/>
            </a:pPr>
            <a:r>
              <a:rPr lang="es-MX" dirty="0"/>
              <a:t>Sesiones de trabajo de experto de UNEP-FI con Directorio y Alta Gerencia</a:t>
            </a:r>
          </a:p>
          <a:p>
            <a:pPr marL="285750" indent="-285750">
              <a:buFontTx/>
              <a:buChar char="-"/>
            </a:pPr>
            <a:r>
              <a:rPr lang="es-MX" dirty="0"/>
              <a:t>Informe de Diagnóstico inicial</a:t>
            </a:r>
          </a:p>
          <a:p>
            <a:pPr marL="285750" indent="-285750">
              <a:buFontTx/>
              <a:buChar char="-"/>
            </a:pPr>
            <a:endParaRPr lang="es-MX" dirty="0"/>
          </a:p>
          <a:p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4" y="4625469"/>
            <a:ext cx="1881859" cy="9536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969106" y="3959590"/>
            <a:ext cx="804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HERRAMIENTA DE ANÁLISIS DE IMPACTO </a:t>
            </a:r>
          </a:p>
          <a:p>
            <a:endParaRPr lang="es-MX" b="1" dirty="0"/>
          </a:p>
          <a:p>
            <a:pPr marL="285750" indent="-285750">
              <a:buFontTx/>
              <a:buChar char="-"/>
            </a:pPr>
            <a:r>
              <a:rPr lang="es-MX" dirty="0"/>
              <a:t>Análisis de alternativas tecnológicas (UNEP-FI, COTS)</a:t>
            </a:r>
          </a:p>
          <a:p>
            <a:pPr marL="285750" indent="-285750">
              <a:buFontTx/>
              <a:buChar char="-"/>
            </a:pPr>
            <a:r>
              <a:rPr lang="es-MX" dirty="0"/>
              <a:t>Evaluación de aplicabilidad al caso del BNA</a:t>
            </a:r>
          </a:p>
          <a:p>
            <a:pPr marL="285750" indent="-285750">
              <a:buFontTx/>
              <a:buChar char="-"/>
            </a:pPr>
            <a:r>
              <a:rPr lang="es-MX" dirty="0"/>
              <a:t>Simulación de impacto del BNA</a:t>
            </a:r>
            <a:endParaRPr lang="en-US" b="1" dirty="0"/>
          </a:p>
        </p:txBody>
      </p:sp>
      <p:cxnSp>
        <p:nvCxnSpPr>
          <p:cNvPr id="15" name="Conector recto 14"/>
          <p:cNvCxnSpPr/>
          <p:nvPr/>
        </p:nvCxnSpPr>
        <p:spPr>
          <a:xfrm>
            <a:off x="2542386" y="2527443"/>
            <a:ext cx="40762" cy="39851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97682" y="5499226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PLAN DE ACCIÓN 2020 - 2023</a:t>
            </a:r>
          </a:p>
          <a:p>
            <a:endParaRPr lang="es-MX" b="1" dirty="0"/>
          </a:p>
          <a:p>
            <a:pPr marL="285750" indent="-285750">
              <a:buFontTx/>
              <a:buChar char="-"/>
            </a:pPr>
            <a:r>
              <a:rPr lang="es-MX" dirty="0"/>
              <a:t>Iniciativas y proyectos derivados del diagnóstico</a:t>
            </a:r>
          </a:p>
          <a:p>
            <a:pPr marL="285750" indent="-285750">
              <a:buFontTx/>
              <a:buChar char="-"/>
            </a:pPr>
            <a:r>
              <a:rPr lang="es-MX" dirty="0"/>
              <a:t>Implementación del </a:t>
            </a:r>
            <a:r>
              <a:rPr lang="es-MX" i="1" dirty="0"/>
              <a:t>Protocolo de Finanzas Sostenibles </a:t>
            </a:r>
            <a:r>
              <a:rPr lang="es-MX" dirty="0"/>
              <a:t>(2019)</a:t>
            </a:r>
            <a:endParaRPr lang="es-MX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787703" y="449485"/>
            <a:ext cx="9963325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1" y="4051561"/>
            <a:ext cx="3103424" cy="18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4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787703" y="449485"/>
            <a:ext cx="10231577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82880" y="1936750"/>
            <a:ext cx="11836400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1.2.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Introducción de mejores prácticas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GOBIERNO CORPORATIVO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en Grupo Banco Nación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61920" y="2999357"/>
            <a:ext cx="619183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Las </a:t>
            </a:r>
            <a:r>
              <a:rPr lang="es-AR" sz="2000" b="1" dirty="0"/>
              <a:t>DIRECTRICES SOBRE GOBIERNO CORPORATIVO DE LAS EMPRESAS PÚBLICAS</a:t>
            </a:r>
            <a:r>
              <a:rPr lang="es-AR" b="1" dirty="0"/>
              <a:t> </a:t>
            </a:r>
            <a:r>
              <a:rPr lang="es-AR" dirty="0"/>
              <a:t>(2015) representan una referencia internacional para un conjunto de buenas prácticas sobre:</a:t>
            </a:r>
          </a:p>
          <a:p>
            <a:endParaRPr lang="es-AR" dirty="0"/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s-AR" b="1" dirty="0"/>
              <a:t>Marco jurídico </a:t>
            </a:r>
            <a:r>
              <a:rPr lang="es-AR" dirty="0"/>
              <a:t>y </a:t>
            </a:r>
            <a:r>
              <a:rPr lang="es-AR" b="1" dirty="0"/>
              <a:t>regulatorio</a:t>
            </a:r>
            <a:r>
              <a:rPr lang="es-AR" dirty="0"/>
              <a:t>, 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s-AR" b="1" dirty="0"/>
              <a:t>Profesionalización de la función de propiedad </a:t>
            </a:r>
          </a:p>
          <a:p>
            <a:pPr marL="800100" lvl="1" indent="-342900">
              <a:lnSpc>
                <a:spcPct val="150000"/>
              </a:lnSpc>
              <a:buAutoNum type="alphaLcParenR"/>
            </a:pPr>
            <a:r>
              <a:rPr lang="es-AR" b="1" dirty="0"/>
              <a:t>Mecanismos de gobierno.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2" y="2731922"/>
            <a:ext cx="1336508" cy="11916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05256" y="6259907"/>
            <a:ext cx="114140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GAP ANALYSIS y PLAN DE ACCIÓN 2020 - 2023</a:t>
            </a:r>
            <a:endParaRPr lang="en-US" b="1" dirty="0"/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2153920" y="2610465"/>
            <a:ext cx="11128" cy="30283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2" y="4098286"/>
            <a:ext cx="1475487" cy="13478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625" y="2545727"/>
            <a:ext cx="2499102" cy="356686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74" y="449485"/>
            <a:ext cx="1340265" cy="119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4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2114" y="1941638"/>
            <a:ext cx="11807006" cy="461665"/>
          </a:xfrm>
          <a:prstGeom prst="rect">
            <a:avLst/>
          </a:prstGeom>
          <a:solidFill>
            <a:srgbClr val="017994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1.2.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Introducción de mejores prácticas de </a:t>
            </a:r>
            <a:r>
              <a:rPr lang="es-MX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GOBIERNO CORPORATIVO </a:t>
            </a:r>
            <a:r>
              <a:rPr lang="es-MX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en Grupo Banco Nación</a:t>
            </a:r>
            <a:r>
              <a:rPr lang="es-MX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84" y="2987040"/>
            <a:ext cx="1324377" cy="118079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2143760" y="2610465"/>
            <a:ext cx="21288" cy="37903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1" y="4689725"/>
            <a:ext cx="1340390" cy="122448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532204" y="2634252"/>
            <a:ext cx="56669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ASISTENCIA TÉCNICA DE OCDE</a:t>
            </a:r>
          </a:p>
          <a:p>
            <a:endParaRPr lang="es-MX" dirty="0"/>
          </a:p>
          <a:p>
            <a:r>
              <a:rPr lang="es-MX" dirty="0"/>
              <a:t>-    Directorado de Asuntos Financieros y Empresariales</a:t>
            </a:r>
          </a:p>
          <a:p>
            <a:pPr marL="285750" indent="-285750">
              <a:buFontTx/>
              <a:buChar char="-"/>
            </a:pPr>
            <a:r>
              <a:rPr lang="es-MX" dirty="0"/>
              <a:t>Sesiones de trabajo de experto de OCDE con Directorio y Alta Gerencia</a:t>
            </a:r>
          </a:p>
          <a:p>
            <a:pPr marL="285750" indent="-285750">
              <a:buFontTx/>
              <a:buChar char="-"/>
            </a:pPr>
            <a:r>
              <a:rPr lang="es-MX" dirty="0"/>
              <a:t>Informe de Diagnóstico inicial global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481404" y="4455673"/>
            <a:ext cx="80467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RELEVAMIENTO POR EMPRESA</a:t>
            </a:r>
          </a:p>
          <a:p>
            <a:endParaRPr lang="es-MX" b="1" dirty="0"/>
          </a:p>
          <a:p>
            <a:pPr marL="285750" indent="-285750">
              <a:buFontTx/>
              <a:buChar char="-"/>
            </a:pPr>
            <a:r>
              <a:rPr lang="es-MX" dirty="0"/>
              <a:t>Compilación de evaluaciones y auditorías</a:t>
            </a:r>
          </a:p>
          <a:p>
            <a:pPr marL="285750" indent="-285750">
              <a:buFontTx/>
              <a:buChar char="-"/>
            </a:pPr>
            <a:r>
              <a:rPr lang="es-MX" dirty="0"/>
              <a:t>Determinación de mapa de riesgos corporativos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81404" y="5797232"/>
            <a:ext cx="8046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PLAN DE ACCIÓN 2020 -2023</a:t>
            </a:r>
          </a:p>
          <a:p>
            <a:endParaRPr lang="es-MX" b="1" dirty="0"/>
          </a:p>
          <a:p>
            <a:pPr marL="285750" indent="-285750">
              <a:buFontTx/>
              <a:buChar char="-"/>
            </a:pPr>
            <a:r>
              <a:rPr lang="es-MX" dirty="0"/>
              <a:t>Iniciativas y proyectos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38757" y="449485"/>
            <a:ext cx="10270364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200" b="1" dirty="0"/>
              <a:t>Proyecto de modernización del BANCO NACIÓN</a:t>
            </a:r>
          </a:p>
          <a:p>
            <a:r>
              <a:rPr lang="es-MX" sz="2400" dirty="0"/>
              <a:t>Período 2020 - 2023</a:t>
            </a:r>
          </a:p>
          <a:p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54" y="449485"/>
            <a:ext cx="1340265" cy="11959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471" y="2553654"/>
            <a:ext cx="3107850" cy="5745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471" y="3225566"/>
            <a:ext cx="3595530" cy="6754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631" y="3952511"/>
            <a:ext cx="2782730" cy="6748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653" y="4659821"/>
            <a:ext cx="3171587" cy="73798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5496" y="5470959"/>
            <a:ext cx="2907259" cy="6103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1453" y="6091484"/>
            <a:ext cx="2526525" cy="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2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DP Programme Document" ma:contentTypeID="0x010100F075C04BA242A84ABD3293E3AD35CDA400AB50428DC784B44FAACCAA5FAE40C0590045B5E632B552204ABF0E616DD66BDA0F" ma:contentTypeVersion="73" ma:contentTypeDescription="" ma:contentTypeScope="" ma:versionID="9de00a5f5954494ae107930a66ca92e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1ed4137b-41b2-488b-8250-6d369ec27664" xmlns:ns4="f1161f5b-24a3-4c2d-bc81-44cb9325e8ee" targetNamespace="http://schemas.microsoft.com/office/2006/metadata/properties" ma:root="true" ma:fieldsID="074a45cdc06b655c19533db1d6232777" ns1:_="" ns2:_="" ns3:_="" ns4:_="">
    <xsd:import namespace="http://schemas.microsoft.com/sharepoint/v3"/>
    <xsd:import namespace="http://schemas.microsoft.com/sharepoint/v3/fields"/>
    <xsd:import namespace="1ed4137b-41b2-488b-8250-6d369ec27664"/>
    <xsd:import namespace="f1161f5b-24a3-4c2d-bc81-44cb9325e8ee"/>
    <xsd:element name="properties">
      <xsd:complexType>
        <xsd:sequence>
          <xsd:element name="documentManagement">
            <xsd:complexType>
              <xsd:all>
                <xsd:element ref="ns3:UndpClassificationLevel" minOccurs="0"/>
                <xsd:element ref="ns4:UNDPPOPPFunctionalArea" minOccurs="0"/>
                <xsd:element ref="ns3:UndpProjectNo" minOccurs="0"/>
                <xsd:element ref="ns4:Outcome1" minOccurs="0"/>
                <xsd:element ref="ns3:UndpDocStatus" minOccurs="0"/>
                <xsd:element ref="ns3:UndpOUCode" minOccurs="0"/>
                <xsd:element ref="ns3:UndpDocFormat" minOccurs="0"/>
                <xsd:element ref="ns3:UndpDocID" minOccurs="0"/>
                <xsd:element ref="ns4:PDC_x0020_Document_x0020_Category" minOccurs="0"/>
                <xsd:element ref="ns4:UNDPPublishedDate" minOccurs="0"/>
                <xsd:element ref="ns4:UNDPSummary" minOccurs="0"/>
                <xsd:element ref="ns3:TaxCatchAll" minOccurs="0"/>
                <xsd:element ref="ns3:TaxCatchAllLabel" minOccurs="0"/>
                <xsd:element ref="ns3:UndpDocTypeMMTaxHTField0" minOccurs="0"/>
                <xsd:element ref="ns3:UNDPCountryTaxHTField0" minOccurs="0"/>
                <xsd:element ref="ns3:UNDPDocumentCategoryTaxHTField0" minOccurs="0"/>
                <xsd:element ref="ns3:b6db62fdefd74bd188b0c1cc54de5bcf" minOccurs="0"/>
                <xsd:element ref="ns3:UN_x0020_LanguagesTaxHTField0" minOccurs="0"/>
                <xsd:element ref="ns3:c4e2ab2cc9354bbf9064eeb465a566ea" minOccurs="0"/>
                <xsd:element ref="ns3:UNDPFocusAreasTaxHTField0" minOccurs="0"/>
                <xsd:element ref="ns4:o4086b1782a74105bb5269035bccc8e9" minOccurs="0"/>
                <xsd:element ref="ns4:Project_x0020_Number" minOccurs="0"/>
                <xsd:element ref="ns4:idff2b682fce4d0680503cd9036a3260" minOccurs="0"/>
                <xsd:element ref="ns3:UndpIsTemplate" minOccurs="0"/>
                <xsd:element ref="ns4:gc6531b704974d528487414686b72f6f" minOccurs="0"/>
                <xsd:element ref="ns4:Project_x0020_Manager" minOccurs="0"/>
                <xsd:element ref="ns2:_Publisher" minOccurs="0"/>
                <xsd:element ref="ns4:_dlc_DocId" minOccurs="0"/>
                <xsd:element ref="ns4:_dlc_DocIdUrl" minOccurs="0"/>
                <xsd:element ref="ns4:_dlc_DocIdPersistId" minOccurs="0"/>
                <xsd:element ref="ns4:Document_x0020_Coverage_x0020_Period_x0020_Start_x0020_Date" minOccurs="0"/>
                <xsd:element ref="ns4:Document_x0020_Coverage_x0020_Period_x0020_End_x0020_Dat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atedBy" ma:index="5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5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54" nillable="true" ma:displayName="Number of Likes" ma:internalName="LikesCount">
      <xsd:simpleType>
        <xsd:restriction base="dms:Unknown"/>
      </xsd:simpleType>
    </xsd:element>
    <xsd:element name="LikedBy" ma:index="5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Publisher" ma:index="46" nillable="true" ma:displayName="Publisher" ma:description="The person who published the document" ma:hidden="true" ma:internalName="_Publishe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137b-41b2-488b-8250-6d369ec27664" elementFormDefault="qualified">
    <xsd:import namespace="http://schemas.microsoft.com/office/2006/documentManagement/types"/>
    <xsd:import namespace="http://schemas.microsoft.com/office/infopath/2007/PartnerControls"/>
    <xsd:element name="UndpClassificationLevel" ma:index="4" nillable="true" ma:displayName="Classification Level" ma:default="Internal Use Only" ma:description="re: UNDP Information Classification &amp; Handling Standard" ma:format="Dropdown" ma:internalName="UndpClassificationLevel">
      <xsd:simpleType>
        <xsd:restriction base="dms:Choice">
          <xsd:enumeration value="Internal Use Only"/>
          <xsd:enumeration value="Confidential"/>
          <xsd:enumeration value="Highly Confidential"/>
          <xsd:enumeration value="Public"/>
        </xsd:restriction>
      </xsd:simpleType>
    </xsd:element>
    <xsd:element name="UndpProjectNo" ma:index="8" nillable="true" ma:displayName="Project No" ma:description="If applicable, the Atlas Project Number that this document relates to." ma:internalName="UndpProjectNo" ma:readOnly="false">
      <xsd:simpleType>
        <xsd:restriction base="dms:Text">
          <xsd:maxLength value="12"/>
        </xsd:restriction>
      </xsd:simpleType>
    </xsd:element>
    <xsd:element name="UndpDocStatus" ma:index="10" nillable="true" ma:displayName="Document Status" ma:default="Draft" ma:description="The status of the document" ma:format="Dropdown" ma:internalName="UndpDocStatus">
      <xsd:simpleType>
        <xsd:restriction base="dms:Choice">
          <xsd:enumeration value="Draft"/>
          <xsd:enumeration value="Reviewed"/>
          <xsd:enumeration value="Approved"/>
          <xsd:enumeration value="Not Approved"/>
          <xsd:enumeration value="Final"/>
          <xsd:enumeration value="Expired"/>
        </xsd:restriction>
      </xsd:simpleType>
    </xsd:element>
    <xsd:element name="UndpOUCode" ma:index="11" nillable="true" ma:displayName="Unit Code" ma:description="The Atlas Unit Code of the authoring Unit" ma:format="Dropdown" ma:internalName="UndpOUCode">
      <xsd:simpleType>
        <xsd:restriction base="dms:Choice">
          <xsd:enumeration value="ABW"/>
          <xsd:enumeration value="AFG"/>
          <xsd:enumeration value="AGO"/>
          <xsd:enumeration value="AIA"/>
          <xsd:enumeration value="ALB"/>
          <xsd:enumeration value="ANT"/>
          <xsd:enumeration value="ARE"/>
          <xsd:enumeration value="ARG"/>
          <xsd:enumeration value="ARM"/>
          <xsd:enumeration value="ATG"/>
          <xsd:enumeration value="AZE"/>
          <xsd:enumeration value="BDI"/>
          <xsd:enumeration value="BEN"/>
          <xsd:enumeration value="BFA"/>
          <xsd:enumeration value="BGD"/>
          <xsd:enumeration value="BGR"/>
          <xsd:enumeration value="BHR"/>
          <xsd:enumeration value="BHS"/>
          <xsd:enumeration value="BIH"/>
          <xsd:enumeration value="BLR"/>
          <xsd:enumeration value="BLZ"/>
          <xsd:enumeration value="BMU"/>
          <xsd:enumeration value="BOL"/>
          <xsd:enumeration value="BRA"/>
          <xsd:enumeration value="BRB"/>
          <xsd:enumeration value="BRC"/>
          <xsd:enumeration value="BTN"/>
          <xsd:enumeration value="BWA"/>
          <xsd:enumeration value="CAF"/>
          <xsd:enumeration value="CHL"/>
          <xsd:enumeration value="CHN"/>
          <xsd:enumeration value="CIV"/>
          <xsd:enumeration value="CMR"/>
          <xsd:enumeration value="COD"/>
          <xsd:enumeration value="COG"/>
          <xsd:enumeration value="COK"/>
          <xsd:enumeration value="COL"/>
          <xsd:enumeration value="COM"/>
          <xsd:enumeration value="CPV"/>
          <xsd:enumeration value="CRC"/>
          <xsd:enumeration value="CRI"/>
          <xsd:enumeration value="CUB"/>
          <xsd:enumeration value="CUR"/>
          <xsd:enumeration value="CYM"/>
          <xsd:enumeration value="CYP"/>
          <xsd:enumeration value="DJI"/>
          <xsd:enumeration value="DMA"/>
          <xsd:enumeration value="DOM"/>
          <xsd:enumeration value="DZA"/>
          <xsd:enumeration value="ECU"/>
          <xsd:enumeration value="EGY"/>
          <xsd:enumeration value="ERI"/>
          <xsd:enumeration value="ETH"/>
          <xsd:enumeration value="FJI"/>
          <xsd:enumeration value="FSM"/>
          <xsd:enumeration value="GAB"/>
          <xsd:enumeration value="GEO"/>
          <xsd:enumeration value="GHA"/>
          <xsd:enumeration value="GIN"/>
          <xsd:enumeration value="GMB"/>
          <xsd:enumeration value="GNB"/>
          <xsd:enumeration value="GNQ"/>
          <xsd:enumeration value="GRD"/>
          <xsd:enumeration value="GTM"/>
          <xsd:enumeration value="GUY"/>
          <xsd:enumeration value="HND"/>
          <xsd:enumeration value="HRV"/>
          <xsd:enumeration value="HTI"/>
          <xsd:enumeration value="IDN"/>
          <xsd:enumeration value="IND"/>
          <xsd:enumeration value="IRN"/>
          <xsd:enumeration value="IRQ"/>
          <xsd:enumeration value="JAM"/>
          <xsd:enumeration value="JOR"/>
          <xsd:enumeration value="KAZ"/>
          <xsd:enumeration value="KEN"/>
          <xsd:enumeration value="KGZ"/>
          <xsd:enumeration value="KHM"/>
          <xsd:enumeration value="KIR"/>
          <xsd:enumeration value="KNA"/>
          <xsd:enumeration value="KOR"/>
          <xsd:enumeration value="KOS"/>
          <xsd:enumeration value="KWT"/>
          <xsd:enumeration value="LAO"/>
          <xsd:enumeration value="LBN"/>
          <xsd:enumeration value="LBR"/>
          <xsd:enumeration value="LBY"/>
          <xsd:enumeration value="LCA"/>
          <xsd:enumeration value="LKA"/>
          <xsd:enumeration value="LSO"/>
          <xsd:enumeration value="LTU"/>
          <xsd:enumeration value="LVA"/>
          <xsd:enumeration value="MAR"/>
          <xsd:enumeration value="MDA"/>
          <xsd:enumeration value="MDG"/>
          <xsd:enumeration value="MDV"/>
          <xsd:enumeration value="MEX"/>
          <xsd:enumeration value="MHL"/>
          <xsd:enumeration value="MKD"/>
          <xsd:enumeration value="MLI"/>
          <xsd:enumeration value="MMR"/>
          <xsd:enumeration value="MNE"/>
          <xsd:enumeration value="MNG"/>
          <xsd:enumeration value="MOZ"/>
          <xsd:enumeration value="MRT"/>
          <xsd:enumeration value="MSR"/>
          <xsd:enumeration value="MUS"/>
          <xsd:enumeration value="MWI"/>
          <xsd:enumeration value="MYS"/>
          <xsd:enumeration value="NAM"/>
          <xsd:enumeration value="NER"/>
          <xsd:enumeration value="NGA"/>
          <xsd:enumeration value="NIC"/>
          <xsd:enumeration value="NIU"/>
          <xsd:enumeration value="NPL"/>
          <xsd:enumeration value="NRU"/>
          <xsd:enumeration value="PAK"/>
          <xsd:enumeration value="PAL"/>
          <xsd:enumeration value="PAN"/>
          <xsd:enumeration value="PER"/>
          <xsd:enumeration value="PHL"/>
          <xsd:enumeration value="PLW"/>
          <xsd:enumeration value="PNG"/>
          <xsd:enumeration value="POL"/>
          <xsd:enumeration value="PRK"/>
          <xsd:enumeration value="PRY"/>
          <xsd:enumeration value="PSC"/>
          <xsd:enumeration value="QAT"/>
          <xsd:enumeration value="R11"/>
          <xsd:enumeration value="R12"/>
          <xsd:enumeration value="R44"/>
          <xsd:enumeration value="R45"/>
          <xsd:enumeration value="R46"/>
          <xsd:enumeration value="R47"/>
          <xsd:enumeration value="RJB"/>
          <xsd:enumeration value="ROU"/>
          <xsd:enumeration value="RUS"/>
          <xsd:enumeration value="RWA"/>
          <xsd:enumeration value="SAU"/>
          <xsd:enumeration value="SDN"/>
          <xsd:enumeration value="SEN"/>
          <xsd:enumeration value="SLB"/>
          <xsd:enumeration value="SLE"/>
          <xsd:enumeration value="SLV"/>
          <xsd:enumeration value="SOM"/>
          <xsd:enumeration value="SRB"/>
          <xsd:enumeration value="SSD"/>
          <xsd:enumeration value="STP"/>
          <xsd:enumeration value="SUR"/>
          <xsd:enumeration value="SVK"/>
          <xsd:enumeration value="SWZ"/>
          <xsd:enumeration value="SYC"/>
          <xsd:enumeration value="SYR"/>
          <xsd:enumeration value="TCA"/>
          <xsd:enumeration value="TCD"/>
          <xsd:enumeration value="TGO"/>
          <xsd:enumeration value="THA"/>
          <xsd:enumeration value="TJK"/>
          <xsd:enumeration value="TKL"/>
          <xsd:enumeration value="TKM"/>
          <xsd:enumeration value="TLS"/>
          <xsd:enumeration value="TON"/>
          <xsd:enumeration value="TTO"/>
          <xsd:enumeration value="TUN"/>
          <xsd:enumeration value="TUR"/>
          <xsd:enumeration value="TUV"/>
          <xsd:enumeration value="TZA"/>
          <xsd:enumeration value="UGA"/>
          <xsd:enumeration value="UKR"/>
          <xsd:enumeration value="UNV"/>
          <xsd:enumeration value="URY"/>
          <xsd:enumeration value="UZB"/>
          <xsd:enumeration value="VCT"/>
          <xsd:enumeration value="VEN"/>
          <xsd:enumeration value="VGB"/>
          <xsd:enumeration value="VNM"/>
          <xsd:enumeration value="VUT"/>
          <xsd:enumeration value="WSM"/>
          <xsd:enumeration value="YEM"/>
          <xsd:enumeration value="ZAF"/>
          <xsd:enumeration value="ZMB"/>
          <xsd:enumeration value="ZWE"/>
          <xsd:enumeration value="H01"/>
          <xsd:enumeration value="H02"/>
          <xsd:enumeration value="H03"/>
          <xsd:enumeration value="H04"/>
          <xsd:enumeration value="H05"/>
          <xsd:enumeration value="H10"/>
          <xsd:enumeration value="H11"/>
          <xsd:enumeration value="H13"/>
          <xsd:enumeration value="H13"/>
          <xsd:enumeration value="H14"/>
          <xsd:enumeration value="H15"/>
          <xsd:enumeration value="H17"/>
          <xsd:enumeration value="H18"/>
          <xsd:enumeration value="H19"/>
          <xsd:enumeration value="H20"/>
          <xsd:enumeration value="H21"/>
          <xsd:enumeration value="H22"/>
          <xsd:enumeration value="H23"/>
          <xsd:enumeration value="H24"/>
          <xsd:enumeration value="H25"/>
          <xsd:enumeration value="H26"/>
          <xsd:enumeration value="H27"/>
          <xsd:enumeration value="H28"/>
          <xsd:enumeration value="H30"/>
          <xsd:enumeration value="H31"/>
          <xsd:enumeration value="H35"/>
          <xsd:enumeration value="H42"/>
          <xsd:enumeration value="H43"/>
          <xsd:enumeration value="H45"/>
          <xsd:enumeration value="H46"/>
          <xsd:enumeration value="H48"/>
          <xsd:enumeration value="H49"/>
          <xsd:enumeration value="H51"/>
          <xsd:enumeration value="H54"/>
          <xsd:enumeration value="H56"/>
          <xsd:enumeration value="H57"/>
          <xsd:enumeration value="H58"/>
          <xsd:enumeration value="H59"/>
          <xsd:enumeration value="H61"/>
          <xsd:enumeration value="H62"/>
          <xsd:enumeration value="H70"/>
          <xsd:enumeration value="H71"/>
        </xsd:restriction>
      </xsd:simpleType>
    </xsd:element>
    <xsd:element name="UndpDocFormat" ma:index="12" nillable="true" ma:displayName="Document Medium" ma:description="The medium/format from which this document originated (i.e. Fax, Paper, eDocument etc.)" ma:format="Dropdown" ma:internalName="UndpDocFormat">
      <xsd:simpleType>
        <xsd:restriction base="dms:Choice">
          <xsd:enumeration value="E-Document"/>
          <xsd:enumeration value="Letter/Paper"/>
          <xsd:enumeration value="E-Mail"/>
          <xsd:enumeration value="Fax/Telecopy"/>
          <xsd:enumeration value="Audio"/>
          <xsd:enumeration value="Database"/>
          <xsd:enumeration value="Image/Picture"/>
          <xsd:enumeration value="Instant Message"/>
          <xsd:enumeration value="Social Media"/>
        </xsd:restriction>
      </xsd:simpleType>
    </xsd:element>
    <xsd:element name="UndpDocID" ma:index="14" nillable="true" ma:displayName="Doc ID" ma:description="The Unique ID number for this document. Reserve for System Use." ma:internalName="UndpDocID">
      <xsd:simpleType>
        <xsd:restriction base="dms:Text">
          <xsd:maxLength value="35"/>
        </xsd:restriction>
      </xsd:simpleType>
    </xsd:element>
    <xsd:element name="TaxCatchAll" ma:index="23" nillable="true" ma:displayName="Taxonomy Catch All Column" ma:hidden="true" ma:list="{ebf97bad-dcbe-4f0d-9a23-b800605d6ac9}" ma:internalName="TaxCatchAll" ma:showField="CatchAllData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ebf97bad-dcbe-4f0d-9a23-b800605d6ac9}" ma:internalName="TaxCatchAllLabel" ma:readOnly="true" ma:showField="CatchAllDataLabel" ma:web="f1161f5b-24a3-4c2d-bc81-44cb9325e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UndpDocTypeMMTaxHTField0" ma:index="25" nillable="true" ma:taxonomy="true" ma:internalName="UndpDocTypeMMTaxHTField0" ma:taxonomyFieldName="UndpDocTypeMM" ma:displayName="Document Type" ma:default="" ma:fieldId="{ef94467a-fb76-4b42-91a0-5b5bdb6c8d34}" ma:sspId="28e6c43a-9e99-4bdd-9574-a0fa4ea3b61e" ma:termSetId="9ee71e91-19a9-476b-852f-3c2a63396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CountryTaxHTField0" ma:index="27" nillable="true" ma:taxonomy="true" ma:internalName="UNDPCountryTaxHTField0" ma:taxonomyFieldName="UNDPCountry" ma:displayName="Applies To Unit/Office/Country" ma:default="" ma:fieldId="{81e4cc14-7d66-47aa-92fc-e5e3ceab8cf9}" ma:taxonomyMulti="true" ma:sspId="28e6c43a-9e99-4bdd-9574-a0fa4ea3b61e" ma:termSetId="442a42f2-fc2a-49a0-9036-6cd97a005f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DocumentCategoryTaxHTField0" ma:index="30" nillable="true" ma:taxonomy="true" ma:internalName="UNDPDocumentCategoryTaxHTField0" ma:taxonomyFieldName="UNDPDocumentCategory" ma:displayName="Document Category" ma:readOnly="false" ma:default="" ma:fieldId="{30683383-b7b1-438d-8f61-9bf6b516a9e8}" ma:sspId="28e6c43a-9e99-4bdd-9574-a0fa4ea3b61e" ma:termSetId="353ae5a2-1c9c-42f6-bb56-cf3ba72fb6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b62fdefd74bd188b0c1cc54de5bcf" ma:index="32" nillable="true" ma:taxonomy="true" ma:internalName="b6db62fdefd74bd188b0c1cc54de5bcf" ma:taxonomyFieldName="UndpUnitMM" ma:displayName="Responsible Unit/Office" ma:readOnly="false" ma:default="" ma:fieldId="{b6db62fd-efd7-4bd1-88b0-c1cc54de5bcf}" ma:taxonomyMulti="true" ma:sspId="28e6c43a-9e99-4bdd-9574-a0fa4ea3b61e" ma:termSetId="41041907-3ad1-4549-b766-200fd229bd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_x0020_LanguagesTaxHTField0" ma:index="33" nillable="true" ma:taxonomy="true" ma:internalName="UN_x0020_LanguagesTaxHTField0" ma:taxonomyFieldName="UN_x0020_Languages" ma:displayName="UN Languages" ma:readOnly="false" ma:default="1;#English|7f98b732-4b5b-4b70-ba90-a0eff09b5d2d" ma:fieldId="{41a2b052-e54a-4bfe-83da-6da45935c81e}" ma:sspId="28e6c43a-9e99-4bdd-9574-a0fa4ea3b61e" ma:termSetId="b4046108-c9b1-4d97-ad16-d3846fb24317" ma:anchorId="45d05d46-9bc9-40df-8618-9658690cf41e" ma:open="false" ma:isKeyword="false">
      <xsd:complexType>
        <xsd:sequence>
          <xsd:element ref="pc:Terms" minOccurs="0" maxOccurs="1"/>
        </xsd:sequence>
      </xsd:complexType>
    </xsd:element>
    <xsd:element name="c4e2ab2cc9354bbf9064eeb465a566ea" ma:index="34" nillable="true" ma:taxonomy="true" ma:internalName="c4e2ab2cc9354bbf9064eeb465a566ea" ma:taxonomyFieldName="eRegFilingCodeMM" ma:displayName="eFiling Code" ma:readOnly="false" ma:default="" ma:fieldId="{c4e2ab2c-c935-4bbf-9064-eeb465a566ea}" ma:sspId="28e6c43a-9e99-4bdd-9574-a0fa4ea3b61e" ma:termSetId="3f69c20a-3173-4973-84b2-95ebea5be078" ma:anchorId="f37a81ce-dd31-4fa3-b388-af2156d559de" ma:open="false" ma:isKeyword="false">
      <xsd:complexType>
        <xsd:sequence>
          <xsd:element ref="pc:Terms" minOccurs="0" maxOccurs="1"/>
        </xsd:sequence>
      </xsd:complexType>
    </xsd:element>
    <xsd:element name="UNDPFocusAreasTaxHTField0" ma:index="35" nillable="true" ma:taxonomy="true" ma:internalName="UNDPFocusAreasTaxHTField0" ma:taxonomyFieldName="UNDPFocusAreas" ma:displayName="Focus Area" ma:readOnly="false" ma:default="" ma:fieldId="{c0f5d6bc-94c2-4efb-8cb3-448ca9792810}" ma:taxonomyMulti="true" ma:sspId="28e6c43a-9e99-4bdd-9574-a0fa4ea3b61e" ma:termSetId="5595b894-23d9-4524-8855-5c6c69b8bc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ndpIsTemplate" ma:index="43" nillable="true" ma:displayName="Template" ma:default="No" ma:description="Is this document a template or model upon which other documents should be based?" ma:format="RadioButtons" ma:hidden="true" ma:internalName="UndpIsTemplate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1f5b-24a3-4c2d-bc81-44cb9325e8ee" elementFormDefault="qualified">
    <xsd:import namespace="http://schemas.microsoft.com/office/2006/documentManagement/types"/>
    <xsd:import namespace="http://schemas.microsoft.com/office/infopath/2007/PartnerControls"/>
    <xsd:element name="UNDPPOPPFunctionalArea" ma:index="5" nillable="true" ma:displayName="Functional Area" ma:description="The Functional Area (as defined in POPP) of this document" ma:format="Dropdown" ma:internalName="UNDPPOPPFunctionalArea" ma:readOnly="false">
      <xsd:simpleType>
        <xsd:restriction base="dms:Choice">
          <xsd:enumeration value="Administrative Services"/>
          <xsd:enumeration value="Contract and Procurement"/>
          <xsd:enumeration value="Ethics"/>
          <xsd:enumeration value="Financial Resources"/>
          <xsd:enumeration value="Human Resources"/>
          <xsd:enumeration value="Information and Communications Technology"/>
          <xsd:enumeration value="Management of Crisis and Special Development Situations"/>
          <xsd:enumeration value="Partnerships"/>
          <xsd:enumeration value="Programme and Project"/>
          <xsd:enumeration value="Results &amp; Accountability"/>
          <xsd:enumeration value="Prescriptive Content"/>
          <xsd:enumeration value="Security"/>
        </xsd:restriction>
      </xsd:simpleType>
    </xsd:element>
    <xsd:element name="Outcome1" ma:index="9" nillable="true" ma:displayName="Output No" ma:internalName="Outcome1" ma:readOnly="false">
      <xsd:simpleType>
        <xsd:restriction base="dms:Text">
          <xsd:maxLength value="8"/>
        </xsd:restriction>
      </xsd:simpleType>
    </xsd:element>
    <xsd:element name="PDC_x0020_Document_x0020_Category" ma:index="15" nillable="true" ma:displayName="PDC Document Category" ma:default="Project" ma:format="Dropdown" ma:internalName="PDC_x0020_Document_x0020_Category" ma:readOnly="false">
      <xsd:simpleType>
        <xsd:restriction base="dms:Choice">
          <xsd:enumeration value="Project"/>
          <xsd:enumeration value="Proposal"/>
        </xsd:restriction>
      </xsd:simpleType>
    </xsd:element>
    <xsd:element name="UNDPPublishedDate" ma:index="19" nillable="true" ma:displayName="Published Date" ma:description="The date the document was published" ma:format="DateOnly" ma:hidden="true" ma:internalName="UNDPPublishedDate" ma:readOnly="false">
      <xsd:simpleType>
        <xsd:restriction base="dms:DateTime"/>
      </xsd:simpleType>
    </xsd:element>
    <xsd:element name="UNDPSummary" ma:index="21" nillable="true" ma:displayName="Summary" ma:description="A brief description or summary of the document that will displayed in search results." ma:hidden="true" ma:internalName="UNDPSummary" ma:readOnly="false">
      <xsd:simpleType>
        <xsd:restriction base="dms:Note"/>
      </xsd:simpleType>
    </xsd:element>
    <xsd:element name="o4086b1782a74105bb5269035bccc8e9" ma:index="39" nillable="true" ma:taxonomy="true" ma:internalName="o4086b1782a74105bb5269035bccc8e9" ma:taxonomyFieldName="Atlas_x0020_Document_x0020_Status" ma:displayName="PDC Document Status" ma:indexed="true" ma:default="763;#Draft|121d40a5-e62e-4d42-82e4-d6d12003de0a" ma:fieldId="{84086b17-82a7-4105-bb52-69035bccc8e9}" ma:sspId="28e6c43a-9e99-4bdd-9574-a0fa4ea3b61e" ma:termSetId="25903f6f-cbc1-40ed-9940-25d83ada12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Number" ma:index="40" nillable="true" ma:displayName="Project Number" ma:hidden="true" ma:internalName="Project_x0020_Number" ma:readOnly="false">
      <xsd:simpleType>
        <xsd:restriction base="dms:Text">
          <xsd:maxLength value="8"/>
        </xsd:restriction>
      </xsd:simpleType>
    </xsd:element>
    <xsd:element name="idff2b682fce4d0680503cd9036a3260" ma:index="41" nillable="true" ma:taxonomy="true" ma:internalName="idff2b682fce4d0680503cd9036a3260" ma:taxonomyFieldName="Atlas_x0020_Document_x0020_Type" ma:displayName="PDC Document Type" ma:default="" ma:fieldId="{2dff2b68-2fce-4d06-8050-3cd9036a3260}" ma:sspId="28e6c43a-9e99-4bdd-9574-a0fa4ea3b61e" ma:termSetId="30d68b81-e6e1-44c0-83ea-00369bf2f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6531b704974d528487414686b72f6f" ma:index="44" nillable="true" ma:taxonomy="true" ma:internalName="gc6531b704974d528487414686b72f6f" ma:taxonomyFieldName="Operating_x0020_Unit0" ma:displayName="Operating Unit" ma:default="" ma:fieldId="{0c6531b7-0497-4d52-8487-414686b72f6f}" ma:sspId="28e6c43a-9e99-4bdd-9574-a0fa4ea3b61e" ma:termSetId="4a12f052-e370-4dc7-89e6-088c48edb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_x0020_Manager" ma:index="45" nillable="true" ma:displayName="Project Manager" ma:hidden="true" ma:internalName="Project_x0020_Manager" ma:readOnly="false">
      <xsd:simpleType>
        <xsd:restriction base="dms:Text">
          <xsd:maxLength value="50"/>
        </xsd:restriction>
      </xsd:simpleType>
    </xsd:element>
    <xsd:element name="_dlc_DocId" ma:index="4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_x0020_Coverage_x0020_Period_x0020_Start_x0020_Date" ma:index="50" nillable="true" ma:displayName="Document Coverage Period Start Date" ma:description="The period start date of the document covers or is valid (E.g. project start date specified in a project document, start date of the period covered by a project review report, a donor report, etc.)" ma:format="DateOnly" ma:internalName="Document_x0020_Coverage_x0020_Period_x0020_Start_x0020_Date">
      <xsd:simpleType>
        <xsd:restriction base="dms:DateTime"/>
      </xsd:simpleType>
    </xsd:element>
    <xsd:element name="Document_x0020_Coverage_x0020_Period_x0020_End_x0020_Date" ma:index="51" nillable="true" ma:displayName="Document Coverage Period End Date" ma:description="The period end date of the document covers or is valid (E.g. End date specified in a project document, period end date of review report, signed or published date if period is not relevant, such as MoU or Tender)" ma:format="DateOnly" ma:internalName="Document_x0020_Coverage_x0020_Period_x0020_End_x0020_Date" ma:readOnly="false">
      <xsd:simpleType>
        <xsd:restriction base="dms:DateTime"/>
      </xsd:simpleType>
    </xsd:element>
    <xsd:element name="SharedWithUsers" ma:index="5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1161f5b-24a3-4c2d-bc81-44cb9325e8ee">ATLASPDC-4-130856</_dlc_DocId>
    <_dlc_DocIdUrl xmlns="f1161f5b-24a3-4c2d-bc81-44cb9325e8ee">
      <Url>https://info.undp.org/docs/pdc/_layouts/DocIdRedir.aspx?ID=ATLASPDC-4-130856</Url>
      <Description>ATLASPDC-4-130856</Description>
    </_dlc_DocIdUrl>
    <UNDPPOPPFunctionalArea xmlns="f1161f5b-24a3-4c2d-bc81-44cb9325e8ee">Programme and Project</UNDPPOPPFunctionalArea>
    <gc6531b704974d528487414686b72f6f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ARG</TermName>
          <TermId xmlns="http://schemas.microsoft.com/office/infopath/2007/PartnerControls">f3ab0195-c415-4346-9ef2-21801de83956</TermId>
        </TermInfo>
      </Terms>
    </gc6531b704974d528487414686b72f6f>
    <UNDPFocusArea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Democratic Governance</TermName>
          <TermId xmlns="http://schemas.microsoft.com/office/infopath/2007/PartnerControls">62461a33-f823-4f1a-904d-8e902184b1d7</TermId>
        </TermInfo>
      </Terms>
    </UNDPFocusAreasTaxHTField0>
    <UndpOUCode xmlns="1ed4137b-41b2-488b-8250-6d369ec27664">ARG</UndpOUCode>
    <Document_x0020_Coverage_x0020_Period_x0020_Start_x0020_Date xmlns="f1161f5b-24a3-4c2d-bc81-44cb9325e8ee">2020-07-22T04:00:00+00:00</Document_x0020_Coverage_x0020_Period_x0020_Start_x0020_Date>
    <Outcome1 xmlns="f1161f5b-24a3-4c2d-bc81-44cb9325e8ee">104042</Outcome1>
    <UNDPCountry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Countries</TermName>
          <TermId xmlns="http://schemas.microsoft.com/office/infopath/2007/PartnerControls">2f9ec5a1-3eec-45d6-8645-ed5d87180aba</TermId>
        </TermInfo>
      </Terms>
    </UNDPCountryTaxHTField0>
    <UN_x0020_LanguagesTaxHTField0 xmlns="1ed4137b-41b2-488b-8250-6d369ec276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</TermName>
          <TermId xmlns="http://schemas.microsoft.com/office/infopath/2007/PartnerControls">4e414ef6-23af-4d09-959b-cacfb5bc82ab</TermId>
        </TermInfo>
      </Terms>
    </UN_x0020_LanguagesTaxHTField0>
    <TaxCatchAll xmlns="1ed4137b-41b2-488b-8250-6d369ec27664">
      <Value>763</Value>
      <Value>1114</Value>
      <Value>227</Value>
      <Value>242</Value>
      <Value>1107</Value>
      <Value>1106</Value>
    </TaxCatchAll>
    <PDC_x0020_Document_x0020_Category xmlns="f1161f5b-24a3-4c2d-bc81-44cb9325e8ee">Project</PDC_x0020_Document_x0020_Category>
    <UndpProjectNo xmlns="1ed4137b-41b2-488b-8250-6d369ec27664">00129530</UndpProjectNo>
    <UndpDocStatus xmlns="1ed4137b-41b2-488b-8250-6d369ec27664">Final</UndpDocStatus>
    <o4086b1782a74105bb5269035bccc8e9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121d40a5-e62e-4d42-82e4-d6d12003de0a</TermId>
        </TermInfo>
      </Terms>
    </o4086b1782a74105bb5269035bccc8e9>
    <Document_x0020_Coverage_x0020_Period_x0020_End_x0020_Date xmlns="f1161f5b-24a3-4c2d-bc81-44cb9325e8ee">2020-07-22T04:00:00+00:00</Document_x0020_Coverage_x0020_Period_x0020_End_x0020_Date>
    <idff2b682fce4d0680503cd9036a3260 xmlns="f1161f5b-24a3-4c2d-bc81-44cb9325e8ee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</TermName>
          <TermId xmlns="http://schemas.microsoft.com/office/infopath/2007/PartnerControls">10be685e-4bef-4aec-b905-4df3748c0781</TermId>
        </TermInfo>
      </Terms>
    </idff2b682fce4d0680503cd9036a3260>
    <UNDPPublishedDate xmlns="f1161f5b-24a3-4c2d-bc81-44cb9325e8ee">2021-02-18T17:00:00+00:00</UNDPPublishedDate>
    <UndpClassificationLevel xmlns="1ed4137b-41b2-488b-8250-6d369ec27664">Public</UndpClassificationLevel>
    <UNDPDocumentCategoryTaxHTField0 xmlns="1ed4137b-41b2-488b-8250-6d369ec27664">
      <Terms xmlns="http://schemas.microsoft.com/office/infopath/2007/PartnerControls"/>
    </UNDPDocumentCategoryTaxHTField0>
    <b6db62fdefd74bd188b0c1cc54de5bcf xmlns="1ed4137b-41b2-488b-8250-6d369ec27664">
      <Terms xmlns="http://schemas.microsoft.com/office/infopath/2007/PartnerControls"/>
    </b6db62fdefd74bd188b0c1cc54de5bcf>
    <UndpDocFormat xmlns="1ed4137b-41b2-488b-8250-6d369ec27664" xsi:nil="true"/>
    <UNDPSummary xmlns="f1161f5b-24a3-4c2d-bc81-44cb9325e8ee" xsi:nil="true"/>
    <UndpDocTypeMMTaxHTField0 xmlns="1ed4137b-41b2-488b-8250-6d369ec27664">
      <Terms xmlns="http://schemas.microsoft.com/office/infopath/2007/PartnerControls"/>
    </UndpDocTypeMMTaxHTField0>
    <_Publisher xmlns="http://schemas.microsoft.com/sharepoint/v3/fields" xsi:nil="true"/>
    <Project_x0020_Number xmlns="f1161f5b-24a3-4c2d-bc81-44cb9325e8ee" xsi:nil="true"/>
    <Project_x0020_Manager xmlns="f1161f5b-24a3-4c2d-bc81-44cb9325e8ee" xsi:nil="true"/>
    <c4e2ab2cc9354bbf9064eeb465a566ea xmlns="1ed4137b-41b2-488b-8250-6d369ec27664">
      <Terms xmlns="http://schemas.microsoft.com/office/infopath/2007/PartnerControls"/>
    </c4e2ab2cc9354bbf9064eeb465a566ea>
    <UndpIsTemplate xmlns="1ed4137b-41b2-488b-8250-6d369ec27664">No</UndpIsTemplate>
    <UndpDocID xmlns="1ed4137b-41b2-488b-8250-6d369ec27664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4.xml><?xml version="1.0" encoding="utf-8"?>
<?mso-contentType ?>
<SharedContentType xmlns="Microsoft.SharePoint.Taxonomy.ContentTypeSync" SourceId="28e6c43a-9e99-4bdd-9574-a0fa4ea3b61e" ContentTypeId="0x010100F075C04BA242A84ABD3293E3AD35CDA4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AF5D02-B358-46A6-BB55-52309D243C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37D5CB-BA68-4F1A-93FD-734266D2F123}"/>
</file>

<file path=customXml/itemProps3.xml><?xml version="1.0" encoding="utf-8"?>
<ds:datastoreItem xmlns:ds="http://schemas.openxmlformats.org/officeDocument/2006/customXml" ds:itemID="{76D7BD89-1755-4DD7-BE6C-6987B17EDB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CD062E1-2B9B-44FE-BC60-2838F876B064}"/>
</file>

<file path=customXml/itemProps5.xml><?xml version="1.0" encoding="utf-8"?>
<ds:datastoreItem xmlns:ds="http://schemas.openxmlformats.org/officeDocument/2006/customXml" ds:itemID="{B2B0DEA7-7822-4039-8515-BB2D787EEC05}"/>
</file>

<file path=docProps/app.xml><?xml version="1.0" encoding="utf-8"?>
<Properties xmlns="http://schemas.openxmlformats.org/officeDocument/2006/extended-properties" xmlns:vt="http://schemas.openxmlformats.org/officeDocument/2006/docPropsVTypes">
  <TotalTime>35260</TotalTime>
  <Words>1104</Words>
  <Application>Microsoft Office PowerPoint</Application>
  <PresentationFormat>Panorámica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 20003 Presentación PPT</dc:title>
  <dc:subject/>
  <dc:creator>Karina Carpintero</dc:creator>
  <cp:lastModifiedBy>Maria Eugenia Galindez</cp:lastModifiedBy>
  <cp:revision>176</cp:revision>
  <dcterms:created xsi:type="dcterms:W3CDTF">2020-06-07T23:16:47Z</dcterms:created>
  <dcterms:modified xsi:type="dcterms:W3CDTF">2020-08-01T19:59:50Z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0x010100F075C04BA242A84ABD3293E3AD35CDA400AB50428DC784B44FAACCAA5FAE40C0590045B5E632B552204ABF0E616DD66BDA0F</vt:lpwstr>
  </property>
  <property fmtid="{D5CDD505-2E9C-101B-9397-08002B2CF9AE}" pid="3" name="UN LanguagesTaxHTField0">
    <vt:lpwstr>English|7f98b732-4b5b-4b70-ba90-a0eff09b5d2d</vt:lpwstr>
  </property>
  <property fmtid="{D5CDD505-2E9C-101B-9397-08002B2CF9AE}" pid="4" name="o4086b1782a74105bb5269035bccc8e9">
    <vt:lpwstr>Draft|148f9654-2d0b-4582-a532-49dea0090e5d</vt:lpwstr>
  </property>
  <property fmtid="{D5CDD505-2E9C-101B-9397-08002B2CF9AE}" pid="5" name="TaxCatchAll">
    <vt:lpwstr>38;#ARG|a08944a1-072a-4724-a1ed-9d97ea653d6c;#3;#Draft|148f9654-2d0b-4582-a532-49dea0090e5d;#1;#English|7f98b732-4b5b-4b70-ba90-a0eff09b5d2d</vt:lpwstr>
  </property>
  <property fmtid="{D5CDD505-2E9C-101B-9397-08002B2CF9AE}" pid="6" name="UNDPPOPPFunctionalArea">
    <vt:lpwstr>Programme and Project</vt:lpwstr>
  </property>
  <property fmtid="{D5CDD505-2E9C-101B-9397-08002B2CF9AE}" pid="7" name="gc6531b704974d528487414686b72f6f">
    <vt:lpwstr>ARG|a08944a1-072a-4724-a1ed-9d97ea653d6c</vt:lpwstr>
  </property>
  <property fmtid="{D5CDD505-2E9C-101B-9397-08002B2CF9AE}" pid="8" name="Atlas Document Status">
    <vt:lpwstr>763;#Draft|121d40a5-e62e-4d42-82e4-d6d12003de0a</vt:lpwstr>
  </property>
  <property fmtid="{D5CDD505-2E9C-101B-9397-08002B2CF9AE}" pid="9" name="UNDPPublishedDate">
    <vt:filetime>2021-02-18T17:00:00Z</vt:filetime>
  </property>
  <property fmtid="{D5CDD505-2E9C-101B-9397-08002B2CF9AE}" pid="10" name="UndpClassificationLevel">
    <vt:lpwstr>Public</vt:lpwstr>
  </property>
  <property fmtid="{D5CDD505-2E9C-101B-9397-08002B2CF9AE}" pid="11" name="PDC Document Category">
    <vt:lpwstr>Project</vt:lpwstr>
  </property>
  <property fmtid="{D5CDD505-2E9C-101B-9397-08002B2CF9AE}" pid="12" name="UN Languages">
    <vt:lpwstr>242;#Spanish|4e414ef6-23af-4d09-959b-cacfb5bc82ab</vt:lpwstr>
  </property>
  <property fmtid="{D5CDD505-2E9C-101B-9397-08002B2CF9AE}" pid="13" name="Operating Unit0">
    <vt:lpwstr>1106;#ARG|f3ab0195-c415-4346-9ef2-21801de83956</vt:lpwstr>
  </property>
  <property fmtid="{D5CDD505-2E9C-101B-9397-08002B2CF9AE}" pid="14" name="_dlc_DocIdItemGuid">
    <vt:lpwstr>20da51e7-d83b-4b44-b54a-bd1b412bc2d1</vt:lpwstr>
  </property>
  <property fmtid="{D5CDD505-2E9C-101B-9397-08002B2CF9AE}" pid="15" name="UNDPCountry">
    <vt:lpwstr>1114;#Countries|2f9ec5a1-3eec-45d6-8645-ed5d87180aba</vt:lpwstr>
  </property>
  <property fmtid="{D5CDD505-2E9C-101B-9397-08002B2CF9AE}" pid="16" name="UNDPFocusAreas">
    <vt:lpwstr>227;#Democratic Governance|62461a33-f823-4f1a-904d-8e902184b1d7</vt:lpwstr>
  </property>
  <property fmtid="{D5CDD505-2E9C-101B-9397-08002B2CF9AE}" pid="17" name="Atlas Document Type">
    <vt:lpwstr>1107;#Other|10be685e-4bef-4aec-b905-4df3748c0781</vt:lpwstr>
  </property>
  <property fmtid="{D5CDD505-2E9C-101B-9397-08002B2CF9AE}" pid="18" name="UndpDocTypeMM">
    <vt:lpwstr/>
  </property>
  <property fmtid="{D5CDD505-2E9C-101B-9397-08002B2CF9AE}" pid="19" name="UNDPDocumentCategory">
    <vt:lpwstr/>
  </property>
  <property fmtid="{D5CDD505-2E9C-101B-9397-08002B2CF9AE}" pid="20" name="eRegFilingCodeMM">
    <vt:lpwstr/>
  </property>
  <property fmtid="{D5CDD505-2E9C-101B-9397-08002B2CF9AE}" pid="21" name="UndpUnitMM">
    <vt:lpwstr/>
  </property>
  <property fmtid="{D5CDD505-2E9C-101B-9397-08002B2CF9AE}" pid="22" name="URL">
    <vt:lpwstr/>
  </property>
  <property fmtid="{D5CDD505-2E9C-101B-9397-08002B2CF9AE}" pid="23" name="DocumentSetDescription">
    <vt:lpwstr/>
  </property>
  <property fmtid="{D5CDD505-2E9C-101B-9397-08002B2CF9AE}" pid="24" name="UnitTaxHTField0">
    <vt:lpwstr/>
  </property>
  <property fmtid="{D5CDD505-2E9C-101B-9397-08002B2CF9AE}" pid="25" name="Unit">
    <vt:lpwstr/>
  </property>
</Properties>
</file>